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68" r:id="rId2"/>
    <p:sldId id="260" r:id="rId3"/>
    <p:sldId id="263" r:id="rId4"/>
    <p:sldId id="269" r:id="rId5"/>
    <p:sldId id="264" r:id="rId6"/>
    <p:sldId id="270" r:id="rId7"/>
    <p:sldId id="271" r:id="rId8"/>
    <p:sldId id="273" r:id="rId9"/>
    <p:sldId id="265" r:id="rId10"/>
    <p:sldId id="274" r:id="rId11"/>
    <p:sldId id="275" r:id="rId12"/>
    <p:sldId id="258" r:id="rId13"/>
  </p:sldIdLst>
  <p:sldSz cx="12192000" cy="6858000"/>
  <p:notesSz cx="6858000" cy="9144000"/>
  <p:embeddedFontLst>
    <p:embeddedFont>
      <p:font typeface="나눔스퀘어" panose="020B0600000101010101" pitchFamily="50" charset="-127"/>
      <p:regular r:id="rId15"/>
    </p:embeddedFont>
    <p:embeddedFont>
      <p:font typeface="나눔스퀘어 Bold" panose="020B0600000101010101" pitchFamily="50" charset="-127"/>
      <p:bold r:id="rId16"/>
    </p:embeddedFont>
    <p:embeddedFont>
      <p:font typeface="나눔스퀘어 Extra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mbria Math" panose="02040503050406030204" pitchFamily="18" charset="0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E4A50-912F-4F8E-AA2A-7B779B1CA4F9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A00FB-0051-4479-804B-643C5A4D9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9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39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0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99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1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2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41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08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9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21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E38BA-05F5-4156-B2D5-4DF84000F3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79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12E9F-B870-36BB-4B1D-A7496C062B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108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슬라이드 제목 마스터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6E1373-0576-688B-1685-13D303C024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524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슬라이드 부제목 마스터</a:t>
            </a:r>
            <a:endParaRPr lang="en-US" altLang="ko-KR" sz="4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67EC2-DDEA-E7B4-13D6-E5DF8EFD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CC9B9-F231-56D9-FCD9-EE2646D5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30C662-611B-8003-1DEA-F6DD2D7E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9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52678-2AF2-CB92-8431-7E4178AC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66146-9954-3AC5-71C1-C67F043D6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0C704-AC3F-28F0-FE6F-7A34187D2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F37700-E9B7-C925-039F-A354FB7C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DDE43-15F9-71E4-A0BD-94E75334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A49D7E-5F6B-4E48-0E9F-785B94EF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75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32A-2552-6F83-27D4-6F11806D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694494-BEBE-055C-315A-50A8066CC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F5AC3A-D5CD-BF8A-EC0C-F7ABF53A3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EC5CD7-A25D-9CE7-58E5-A3BB784E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9C3A88-DF3E-5FD2-66AA-9C0017BA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C07DD8-A835-58D5-0E4C-6518DCCA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9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EAEB0-3C6D-816F-96D9-7AAA458B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5F1DB3-E2D1-3515-C396-12A011D30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E5555-D623-9290-6D0F-127E0350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EFB44-AAF1-FD9A-DE9D-D5B7247C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55CEE-7D34-DEBB-16B7-538716DB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27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3041E5-1295-6F35-863F-67A62FA30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EE2FA0-3071-A9F8-B8F1-B7F38AEB4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6B050-5500-4EEB-17C1-3B80CA04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07853E-84E5-C7F7-A85E-EDB9723E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A4AE8-BE81-1413-60F2-444DB677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847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ECB7F-465B-0F8F-A6AD-10D12533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FA9A1D-F029-2C29-DE70-7056C444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F0360-03EA-4EC4-272D-BD562D15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5F7EF39-CB9D-0E20-12FB-4AEF8ECD4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91319"/>
            <a:ext cx="5562600" cy="6762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z="44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4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100000">
                    <a:srgbClr val="002060"/>
                  </a:gs>
                </a:gsLst>
                <a:lin ang="54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94C143D-E628-7BD6-6AD7-4BDCB344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79551"/>
            <a:ext cx="109474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39543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ECB7F-465B-0F8F-A6AD-10D12533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FA9A1D-F029-2C29-DE70-7056C444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F0360-03EA-4EC4-272D-BD562D15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AAA283-A31D-E009-E72A-D88A49202558}"/>
              </a:ext>
            </a:extLst>
          </p:cNvPr>
          <p:cNvSpPr txBox="1">
            <a:spLocks/>
          </p:cNvSpPr>
          <p:nvPr userDrawn="1"/>
        </p:nvSpPr>
        <p:spPr>
          <a:xfrm>
            <a:off x="4038600" y="606425"/>
            <a:ext cx="4864100" cy="363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부제목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The history of architectures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54092-6965-25EF-FBF7-BAF4FD261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91319"/>
            <a:ext cx="5562600" cy="6762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z="44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44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100000">
                    <a:srgbClr val="002060"/>
                  </a:gs>
                </a:gsLst>
                <a:lin ang="54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FFE061C-3A8B-274F-655E-80152F61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79551"/>
            <a:ext cx="109474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33B11E2-AC2C-128E-0408-F15A2D2FFBE1}"/>
              </a:ext>
            </a:extLst>
          </p:cNvPr>
          <p:cNvSpPr txBox="1">
            <a:spLocks/>
          </p:cNvSpPr>
          <p:nvPr userDrawn="1"/>
        </p:nvSpPr>
        <p:spPr>
          <a:xfrm>
            <a:off x="622300" y="1116013"/>
            <a:ext cx="10515600" cy="363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The history of architectures for Neural Networks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64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A74B1-4D38-9130-F79A-E7B690771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391319"/>
            <a:ext cx="10515600" cy="6762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z="44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Method</a:t>
            </a:r>
            <a:endParaRPr lang="ko-KR" altLang="en-US" sz="44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100000">
                    <a:srgbClr val="002060"/>
                  </a:gs>
                </a:gsLst>
                <a:lin ang="54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CF18B-75FF-0A3A-0088-FAEB12CD5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479551"/>
            <a:ext cx="109474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ECB7F-465B-0F8F-A6AD-10D12533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FA9A1D-F029-2C29-DE70-7056C444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F0360-03EA-4EC4-272D-BD562D15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9BF54CD-3890-36F3-779F-EA271824A282}"/>
              </a:ext>
            </a:extLst>
          </p:cNvPr>
          <p:cNvSpPr txBox="1">
            <a:spLocks/>
          </p:cNvSpPr>
          <p:nvPr userDrawn="1"/>
        </p:nvSpPr>
        <p:spPr>
          <a:xfrm>
            <a:off x="622300" y="1116013"/>
            <a:ext cx="10515600" cy="363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소제목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The history of architectures for Neural Networks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78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B2355-E3A3-58F3-A912-EE7B6EE3C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z="6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100000">
                      <a:srgbClr val="002060"/>
                    </a:gs>
                  </a:gsLst>
                  <a:lin ang="108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슬라이드 제목 마스터 편집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F7D11A-BEC2-60A7-6A4F-772327901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03D6D-DB17-0769-B9A8-DE80F39D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19000-563F-095E-3F22-5F90A743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C7FB9-83F8-688E-A0A3-14EAFE0A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7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B5881-36AC-C0CE-2003-55716273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5206AB-A987-44B7-D82D-5E161DBD9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6775-0243-C7B9-AC83-6BD338B93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8D98B-4B4C-FA9F-B943-10A9DD2C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A25934-09A0-4005-252F-C1941ADA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4482CD-9D56-4D9F-E370-0B0B2F18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0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4315C-1671-BD08-74EF-B358D41D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56292-7FCA-8221-75A3-031DAF647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5FFD92-3EBE-A683-ECB2-FBB13D174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994333-252B-B6D7-131E-1549D2EE9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D76FE0-CD4F-7166-1369-5AFBB30A3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6AC37D-C0FC-403C-2EEE-6F68BFF9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E41699-1892-3AEA-F224-5ABC19716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C0E8B1-DA49-694A-78CD-37290FF2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2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1C2F0-313D-0D49-F340-4866C782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DECD9D-6960-62D3-2CA2-CF934E3C5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35F466-0057-E56D-4BFB-474BDCEC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D97C5A-DAF5-5014-FCDA-7D446BBE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5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E209D3-9F39-31D7-A831-93C8FD32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8433C5-6135-A7DD-8BE8-1389B200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6DCD74-672F-B893-2382-77AA4782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95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F05C68-9E06-77E8-50C8-59FED225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DF99F-F5F1-A771-3DF1-6EF1BE422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02B6C-6187-61B9-177F-57CCA8A80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42186-8F13-4CC0-B12F-8BC0131D6427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4E2B4-0990-C63F-B2E4-D6E02FBE1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EF9FA-E5CB-7F69-0D7D-8519A0395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3E9B1-7A9A-48F3-A35F-2B6A42611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1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5">
            <a:extLst>
              <a:ext uri="{FF2B5EF4-FFF2-40B4-BE49-F238E27FC236}">
                <a16:creationId xmlns:a16="http://schemas.microsoft.com/office/drawing/2014/main" id="{B01E2440-62E5-9032-82B6-E71442EBCEDB}"/>
              </a:ext>
            </a:extLst>
          </p:cNvPr>
          <p:cNvSpPr txBox="1">
            <a:spLocks/>
          </p:cNvSpPr>
          <p:nvPr/>
        </p:nvSpPr>
        <p:spPr>
          <a:xfrm>
            <a:off x="9399048" y="4984517"/>
            <a:ext cx="2792952" cy="1866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Kim Ha Yeon</a:t>
            </a:r>
          </a:p>
          <a:p>
            <a:pPr marL="0" indent="0">
              <a:buNone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Bachelor Student, </a:t>
            </a:r>
            <a:r>
              <a:rPr lang="en-US" altLang="ko-KR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UNIST</a:t>
            </a:r>
          </a:p>
          <a:p>
            <a:pPr marL="0" indent="0">
              <a:buNone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29</a:t>
            </a:r>
            <a:r>
              <a:rPr lang="en-US" altLang="ko-KR" sz="1400" baseline="30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th 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September, 2022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BDC5A1B-D55A-9DC6-50EF-5DCD0D2B5BC8}"/>
              </a:ext>
            </a:extLst>
          </p:cNvPr>
          <p:cNvSpPr txBox="1">
            <a:spLocks/>
          </p:cNvSpPr>
          <p:nvPr/>
        </p:nvSpPr>
        <p:spPr>
          <a:xfrm>
            <a:off x="838200" y="1750978"/>
            <a:ext cx="10515600" cy="20470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Pivotal Tuning for Latent-based </a:t>
            </a:r>
          </a:p>
          <a:p>
            <a:pPr>
              <a:lnSpc>
                <a:spcPct val="150000"/>
              </a:lnSpc>
            </a:pPr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Editing of Real Image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84981C2A-10B9-3511-2AA1-0980433F9101}"/>
              </a:ext>
            </a:extLst>
          </p:cNvPr>
          <p:cNvSpPr txBox="1">
            <a:spLocks/>
          </p:cNvSpPr>
          <p:nvPr/>
        </p:nvSpPr>
        <p:spPr>
          <a:xfrm>
            <a:off x="838200" y="3927224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PTI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A26C78-9FCC-1EB6-5D31-7C4449E73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57" y="4380762"/>
            <a:ext cx="674885" cy="2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5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Editing quality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Experiments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7C0468-ABCC-A422-1BD4-D5E71CA9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48" y="2331471"/>
            <a:ext cx="5447401" cy="2554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FBF749-C87E-4FC2-6365-F020B2BF535B}"/>
              </a:ext>
            </a:extLst>
          </p:cNvPr>
          <p:cNvSpPr txBox="1"/>
          <p:nvPr/>
        </p:nvSpPr>
        <p:spPr>
          <a:xfrm>
            <a:off x="2757083" y="4886207"/>
            <a:ext cx="1725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(top) pose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(bottom) smile X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08B400-1919-A468-A2C0-0BFACAFB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468" y="1453684"/>
            <a:ext cx="4253336" cy="4461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191901-13FD-7AD1-F9E0-2BCC189C5AC4}"/>
              </a:ext>
            </a:extLst>
          </p:cNvPr>
          <p:cNvSpPr txBox="1"/>
          <p:nvPr/>
        </p:nvSpPr>
        <p:spPr>
          <a:xfrm>
            <a:off x="8212587" y="5991969"/>
            <a:ext cx="1629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(1row) bowl cut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(2row) mohawk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30CC61-4C78-E5A4-A510-6B69031A6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2" y="2161570"/>
            <a:ext cx="5914323" cy="33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Ablation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Experiments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E906A8-9ADB-5D04-2387-4B8E2EB2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07" y="1761460"/>
            <a:ext cx="10159184" cy="41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5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7E2F7B7E-B356-7996-5977-5B8B089BBD3D}"/>
              </a:ext>
            </a:extLst>
          </p:cNvPr>
          <p:cNvSpPr txBox="1">
            <a:spLocks/>
          </p:cNvSpPr>
          <p:nvPr/>
        </p:nvSpPr>
        <p:spPr>
          <a:xfrm>
            <a:off x="838199" y="377277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Kim Ha Yeon(rlagkdus705@unist.ac.kr) 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00B7A-50E5-EEEB-1304-FFA3FA72A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17" y="3137776"/>
            <a:ext cx="1139565" cy="5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9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1619853" y="2828835"/>
            <a:ext cx="8952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“Tune the pre-trained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StyleGAN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generator</a:t>
            </a:r>
          </a:p>
          <a:p>
            <a:pPr algn="ctr"/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with pivotal code(editable code)”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8" y="345688"/>
            <a:ext cx="11322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Summary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2674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670165" y="1053574"/>
            <a:ext cx="1085166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StyleGAN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fantastic editing capabilities due to disentangled latent space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GAN inversion : find latent representation for editing a real image(distortion-editability trade-off)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W+ : weaker editability since they are not from the generator’s trained domain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Introduction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A103-3F89-9978-0CF0-67673B38CBC5}"/>
              </a:ext>
            </a:extLst>
          </p:cNvPr>
          <p:cNvSpPr txBox="1"/>
          <p:nvPr/>
        </p:nvSpPr>
        <p:spPr>
          <a:xfrm>
            <a:off x="670165" y="2180618"/>
            <a:ext cx="1085166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 the manifold to include the image by slightly altering the generator(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pivotal tuning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Invert the input image to an editable latent code(W)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Pivotal Tuning : tune the pretrained </a:t>
            </a:r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StyleGAN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– input image is generated when using the pivot latent code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14208-DE90-8E8B-5BB9-C4464B23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92" y="3211349"/>
            <a:ext cx="7718612" cy="327238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FEE7D1D-F671-B586-0B6A-08EC936CDAEA}"/>
              </a:ext>
            </a:extLst>
          </p:cNvPr>
          <p:cNvSpPr/>
          <p:nvPr/>
        </p:nvSpPr>
        <p:spPr>
          <a:xfrm>
            <a:off x="6167717" y="5286812"/>
            <a:ext cx="242047" cy="2444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73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Introduction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14208-DE90-8E8B-5BB9-C4464B23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7" y="1326777"/>
            <a:ext cx="11465988" cy="486111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FEE7D1D-F671-B586-0B6A-08EC936CDAEA}"/>
              </a:ext>
            </a:extLst>
          </p:cNvPr>
          <p:cNvSpPr/>
          <p:nvPr/>
        </p:nvSpPr>
        <p:spPr>
          <a:xfrm>
            <a:off x="6355976" y="4524812"/>
            <a:ext cx="242047" cy="2444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764B2E-B155-3C08-E7F3-A6556DAF8152}"/>
              </a:ext>
            </a:extLst>
          </p:cNvPr>
          <p:cNvSpPr/>
          <p:nvPr/>
        </p:nvSpPr>
        <p:spPr>
          <a:xfrm>
            <a:off x="5550127" y="1326777"/>
            <a:ext cx="923365" cy="1174376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D8AD11-CC67-6F55-E442-F00ECEF622F7}"/>
              </a:ext>
            </a:extLst>
          </p:cNvPr>
          <p:cNvSpPr/>
          <p:nvPr/>
        </p:nvSpPr>
        <p:spPr>
          <a:xfrm>
            <a:off x="848919" y="3056186"/>
            <a:ext cx="923365" cy="117437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5FDFF0-02A6-C95E-C4DE-A301CDD6AAC1}"/>
              </a:ext>
            </a:extLst>
          </p:cNvPr>
          <p:cNvSpPr/>
          <p:nvPr/>
        </p:nvSpPr>
        <p:spPr>
          <a:xfrm>
            <a:off x="3920109" y="1684586"/>
            <a:ext cx="923365" cy="1174376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AA7678-2AEE-019B-1BFC-C73FDBB8A7DA}"/>
              </a:ext>
            </a:extLst>
          </p:cNvPr>
          <p:cNvSpPr/>
          <p:nvPr/>
        </p:nvSpPr>
        <p:spPr>
          <a:xfrm>
            <a:off x="8481086" y="1609726"/>
            <a:ext cx="923365" cy="891428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44C6CD-B333-6B62-956A-4BF99377B79C}"/>
              </a:ext>
            </a:extLst>
          </p:cNvPr>
          <p:cNvSpPr/>
          <p:nvPr/>
        </p:nvSpPr>
        <p:spPr>
          <a:xfrm>
            <a:off x="10238610" y="2751946"/>
            <a:ext cx="1019940" cy="1267604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3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8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8" y="1053574"/>
            <a:ext cx="8374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Generator Tuning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8" y="345688"/>
            <a:ext cx="11322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Related Work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E7B00-C49C-F58B-2F1F-F67E026B139D}"/>
              </a:ext>
            </a:extLst>
          </p:cNvPr>
          <p:cNvSpPr txBox="1"/>
          <p:nvPr/>
        </p:nvSpPr>
        <p:spPr>
          <a:xfrm>
            <a:off x="686961" y="1628170"/>
            <a:ext cx="11533614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Pidhorskyi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et al : train encoder &amp; generator -&gt; but, significant distortion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Bau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et al : directly updating the weights results in sensitivity to small changes in the input, inducing unrealistic artifacts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el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al : invert images to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BigGAN’s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latent space by optimizing a random noise vector and tuning the generator =&gt; optimizing a random vector decreases reconstruction &amp;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editiability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81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Inversion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Method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04A73D-BB4C-10F3-5360-AF02DBD3AA59}"/>
                  </a:ext>
                </a:extLst>
              </p:cNvPr>
              <p:cNvSpPr txBox="1"/>
              <p:nvPr/>
            </p:nvSpPr>
            <p:spPr>
              <a:xfrm>
                <a:off x="554167" y="1453684"/>
                <a:ext cx="11322205" cy="286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Goal : </a:t>
                </a: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to provide a convenient starting point for the Pivotal Tuning one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Use </a:t>
                </a:r>
                <a:r>
                  <a:rPr lang="en-US" altLang="ko-KR" sz="2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StyleGAN’s</a:t>
                </a: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native latent space W due to best editability(not W+ extension)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Direct optimization is applied to optimize both latent code w and noise vector n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Optimize noise vector n using a noise regularization term(prevent this from containing vital information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has been determined, n values play a minor role in the final visual appearance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04A73D-BB4C-10F3-5360-AF02DBD3A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7" y="1453684"/>
                <a:ext cx="11322205" cy="2861424"/>
              </a:xfrm>
              <a:prstGeom prst="rect">
                <a:avLst/>
              </a:prstGeom>
              <a:blipFill>
                <a:blip r:embed="rId3"/>
                <a:stretch>
                  <a:fillRect l="-592"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0EBD778-B5B3-5F23-42A2-ABAC19163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361" y="5047106"/>
            <a:ext cx="6419277" cy="7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6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Pivotal Tuning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Method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04A73D-BB4C-10F3-5360-AF02DBD3AA59}"/>
                  </a:ext>
                </a:extLst>
              </p:cNvPr>
              <p:cNvSpPr txBox="1"/>
              <p:nvPr/>
            </p:nvSpPr>
            <p:spPr>
              <a:xfrm>
                <a:off x="554167" y="1453684"/>
                <a:ext cx="11322205" cy="1529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Unfreeze the generator and tune it to reconstruct the input image x given the latent code w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Using random / mean latent code -&gt; unsuccessful convergence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p</m:t>
                        </m:r>
                      </m:sub>
                    </m:sSub>
                    <m:r>
                      <a:rPr lang="en-US" altLang="ko-KR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G</m:t>
                    </m:r>
                    <m:r>
                      <a:rPr lang="en-US" altLang="ko-KR" sz="20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20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𝜃</m:t>
                        </m:r>
                      </m:e>
                      <m:sup>
                        <m:r>
                          <a:rPr lang="ko-KR" altLang="en-US" sz="2000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*</m:t>
                        </m:r>
                      </m:sup>
                    </m:sSup>
                  </m:oMath>
                </a14:m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04A73D-BB4C-10F3-5360-AF02DBD3A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67" y="1453684"/>
                <a:ext cx="11322205" cy="1529458"/>
              </a:xfrm>
              <a:prstGeom prst="rect">
                <a:avLst/>
              </a:prstGeom>
              <a:blipFill>
                <a:blip r:embed="rId3"/>
                <a:stretch>
                  <a:fillRect l="-539" b="-19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B16EFCC-7A81-D5B6-2729-7D2AE447D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712" y="2983143"/>
            <a:ext cx="6410288" cy="702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66A5D7-01F5-8682-5CA2-18242218D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199" y="4822088"/>
            <a:ext cx="6739861" cy="16902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FB4F2D-E99A-3781-BCB5-E02E1469478F}"/>
              </a:ext>
            </a:extLst>
          </p:cNvPr>
          <p:cNvSpPr txBox="1"/>
          <p:nvPr/>
        </p:nvSpPr>
        <p:spPr>
          <a:xfrm>
            <a:off x="639892" y="3996987"/>
            <a:ext cx="10566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The pivotal tuning can trivially be extended to N images {xi} N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=0, given the N inversion latent codes {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wi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} N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=0: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23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Locality Regularization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Method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4A73D-BB4C-10F3-5360-AF02DBD3AA59}"/>
              </a:ext>
            </a:extLst>
          </p:cNvPr>
          <p:cNvSpPr txBox="1"/>
          <p:nvPr/>
        </p:nvSpPr>
        <p:spPr>
          <a:xfrm>
            <a:off x="554167" y="1453684"/>
            <a:ext cx="11322205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Restrict the PTI changes to a local region in the latent space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Pivotal tuning : ripple effect(visual quality of images generated by non-local latent codes is compromised)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453D96-DB00-F3BA-5D94-6606F7CC1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15" y="2471440"/>
            <a:ext cx="4296085" cy="4120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5CA252-876B-F63F-CF23-58C377D17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898" y="2981325"/>
            <a:ext cx="4120424" cy="1267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9055DA-D3FC-A2BA-1D93-C1ED17C2AEEC}"/>
                  </a:ext>
                </a:extLst>
              </p:cNvPr>
              <p:cNvSpPr txBox="1"/>
              <p:nvPr/>
            </p:nvSpPr>
            <p:spPr>
              <a:xfrm>
                <a:off x="4831949" y="2471440"/>
                <a:ext cx="2027030" cy="662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: pivotal code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z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 sz="12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200" dirty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sz="12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r"/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interpolated parameter</a:t>
                </a:r>
                <a:endPara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9055DA-D3FC-A2BA-1D93-C1ED17C2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949" y="2471440"/>
                <a:ext cx="2027030" cy="662874"/>
              </a:xfrm>
              <a:prstGeom prst="rect">
                <a:avLst/>
              </a:prstGeom>
              <a:blipFill>
                <a:blip r:embed="rId5"/>
                <a:stretch>
                  <a:fillRect b="-64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4BC4FA3-3E13-9412-8351-BEB0E970C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67" y="4262836"/>
            <a:ext cx="6142256" cy="9533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A4B87E-DC97-9996-5C75-48B2DF89A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400" y="5533330"/>
            <a:ext cx="3696026" cy="9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25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113589-7F84-B6D7-37FA-F415625E3BC0}"/>
              </a:ext>
            </a:extLst>
          </p:cNvPr>
          <p:cNvSpPr txBox="1"/>
          <p:nvPr/>
        </p:nvSpPr>
        <p:spPr>
          <a:xfrm>
            <a:off x="434897" y="1053574"/>
            <a:ext cx="11322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■  Qualitative &amp; Quantitative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CA63-490B-D166-6C9F-D9DC6FAA0924}"/>
              </a:ext>
            </a:extLst>
          </p:cNvPr>
          <p:cNvSpPr txBox="1"/>
          <p:nvPr/>
        </p:nvSpPr>
        <p:spPr>
          <a:xfrm>
            <a:off x="434897" y="345688"/>
            <a:ext cx="1132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0">
                      <a:srgbClr val="7382ED"/>
                    </a:gs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72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Experiments</a:t>
            </a:r>
            <a:endParaRPr lang="ko-KR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rgbClr val="7382ED"/>
                  </a:gs>
                  <a:gs pos="0">
                    <a:srgbClr val="0070C0"/>
                  </a:gs>
                  <a:gs pos="100000">
                    <a:srgbClr val="002060"/>
                  </a:gs>
                </a:gsLst>
                <a:lin ang="7200000" scaled="0"/>
              </a:gra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4D7DA2-3DF2-E574-B7B7-695494B4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85" y="2056962"/>
            <a:ext cx="5146914" cy="3505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413C86-F5C0-052F-D36A-6923BF861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914" y="2323663"/>
            <a:ext cx="5156105" cy="2972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7A8D8-955A-E7ED-73E1-74E7EA39DF80}"/>
              </a:ext>
            </a:extLst>
          </p:cNvPr>
          <p:cNvSpPr txBox="1"/>
          <p:nvPr/>
        </p:nvSpPr>
        <p:spPr>
          <a:xfrm>
            <a:off x="2659966" y="5619760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out-of-domain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188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443</Words>
  <Application>Microsoft Office PowerPoint</Application>
  <PresentationFormat>와이드스크린</PresentationFormat>
  <Paragraphs>65</Paragraphs>
  <Slides>12</Slides>
  <Notes>10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Wingdings</vt:lpstr>
      <vt:lpstr>맑은 고딕</vt:lpstr>
      <vt:lpstr>나눔스퀘어 Bold</vt:lpstr>
      <vt:lpstr>Cambria Math</vt:lpstr>
      <vt:lpstr>나눔스퀘어 ExtraBold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(대학원생) 장유진 (인공지능대학원)</dc:creator>
  <cp:lastModifiedBy>김 하연</cp:lastModifiedBy>
  <cp:revision>23</cp:revision>
  <dcterms:created xsi:type="dcterms:W3CDTF">2022-07-08T15:09:10Z</dcterms:created>
  <dcterms:modified xsi:type="dcterms:W3CDTF">2022-09-29T07:13:53Z</dcterms:modified>
</cp:coreProperties>
</file>